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  <p:embeddedFont>
      <p:font typeface="Open Sans" charset="0"/>
      <p:regular r:id="rId15"/>
    </p:embeddedFont>
    <p:embeddedFont>
      <p:font typeface="Arimo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7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6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2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sv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17226" y="481965"/>
            <a:ext cx="9073562" cy="9073562"/>
          </a:xfrm>
          <a:custGeom>
            <a:avLst/>
            <a:gdLst/>
            <a:ahLst/>
            <a:cxnLst/>
            <a:rect l="l" t="t" r="r" b="b"/>
            <a:pathLst>
              <a:path w="9073562" h="9073562">
                <a:moveTo>
                  <a:pt x="0" y="0"/>
                </a:moveTo>
                <a:lnTo>
                  <a:pt x="9073562" y="0"/>
                </a:lnTo>
                <a:lnTo>
                  <a:pt x="9073562" y="9073562"/>
                </a:lnTo>
                <a:lnTo>
                  <a:pt x="0" y="907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53145" y="1997578"/>
            <a:ext cx="4438965" cy="6662611"/>
            <a:chOff x="0" y="0"/>
            <a:chExt cx="5918620" cy="88834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8581" cy="8883523"/>
            </a:xfrm>
            <a:custGeom>
              <a:avLst/>
              <a:gdLst/>
              <a:ahLst/>
              <a:cxnLst/>
              <a:rect l="l" t="t" r="r" b="b"/>
              <a:pathLst>
                <a:path w="5918581" h="8883523">
                  <a:moveTo>
                    <a:pt x="0" y="0"/>
                  </a:moveTo>
                  <a:lnTo>
                    <a:pt x="5918581" y="0"/>
                  </a:lnTo>
                  <a:lnTo>
                    <a:pt x="5918581" y="8883523"/>
                  </a:lnTo>
                  <a:lnTo>
                    <a:pt x="0" y="8883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r="-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09370" y="2315208"/>
            <a:ext cx="9328725" cy="2703538"/>
            <a:chOff x="0" y="0"/>
            <a:chExt cx="12438300" cy="36047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38300" cy="3604717"/>
            </a:xfrm>
            <a:custGeom>
              <a:avLst/>
              <a:gdLst/>
              <a:ahLst/>
              <a:cxnLst/>
              <a:rect l="l" t="t" r="r" b="b"/>
              <a:pathLst>
                <a:path w="12438300" h="3604717">
                  <a:moveTo>
                    <a:pt x="0" y="0"/>
                  </a:moveTo>
                  <a:lnTo>
                    <a:pt x="12438300" y="0"/>
                  </a:lnTo>
                  <a:lnTo>
                    <a:pt x="12438300" y="3604717"/>
                  </a:lnTo>
                  <a:lnTo>
                    <a:pt x="0" y="3604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2438300" cy="35380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4"/>
                </a:lnSpc>
              </a:pPr>
              <a:r>
                <a:rPr lang="en-US" sz="4128" b="1" u="sng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 MARKETING DÉTAILLÉ</a:t>
              </a:r>
              <a:r>
                <a:rPr lang="en-US" sz="412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: </a:t>
              </a:r>
            </a:p>
            <a:p>
              <a:pPr algn="l">
                <a:lnSpc>
                  <a:spcPts val="4004"/>
                </a:lnSpc>
              </a:pPr>
              <a:endParaRPr lang="en-US" sz="412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4004"/>
                </a:lnSpc>
              </a:pPr>
              <a:r>
                <a:rPr lang="en-US" sz="412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CONTRÔLE DE LACONSOMMATION</a:t>
              </a:r>
            </a:p>
            <a:p>
              <a:pPr algn="l">
                <a:lnSpc>
                  <a:spcPts val="4004"/>
                </a:lnSpc>
              </a:pPr>
              <a:r>
                <a:rPr lang="en-US" sz="412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Énergétique</a:t>
              </a:r>
            </a:p>
            <a:p>
              <a:pPr algn="l">
                <a:lnSpc>
                  <a:spcPts val="5203"/>
                </a:lnSpc>
              </a:pPr>
              <a:endParaRPr lang="en-US" sz="4128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3897" y="443865"/>
            <a:ext cx="7620000" cy="356234"/>
            <a:chOff x="0" y="0"/>
            <a:chExt cx="10160000" cy="4749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60000" cy="474979"/>
            </a:xfrm>
            <a:custGeom>
              <a:avLst/>
              <a:gdLst/>
              <a:ahLst/>
              <a:cxnLst/>
              <a:rect l="l" t="t" r="r" b="b"/>
              <a:pathLst>
                <a:path w="10160000" h="474979">
                  <a:moveTo>
                    <a:pt x="0" y="0"/>
                  </a:moveTo>
                  <a:lnTo>
                    <a:pt x="10160000" y="0"/>
                  </a:lnTo>
                  <a:lnTo>
                    <a:pt x="10160000" y="474979"/>
                  </a:lnTo>
                  <a:lnTo>
                    <a:pt x="0" y="474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160000" cy="5226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MACONSOENERGY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068" y="4961596"/>
            <a:ext cx="10033329" cy="2040891"/>
            <a:chOff x="0" y="0"/>
            <a:chExt cx="13377772" cy="27211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77773" cy="2721188"/>
            </a:xfrm>
            <a:custGeom>
              <a:avLst/>
              <a:gdLst/>
              <a:ahLst/>
              <a:cxnLst/>
              <a:rect l="l" t="t" r="r" b="b"/>
              <a:pathLst>
                <a:path w="13377773" h="2721188">
                  <a:moveTo>
                    <a:pt x="0" y="0"/>
                  </a:moveTo>
                  <a:lnTo>
                    <a:pt x="13377773" y="0"/>
                  </a:lnTo>
                  <a:lnTo>
                    <a:pt x="13377773" y="2721188"/>
                  </a:lnTo>
                  <a:lnTo>
                    <a:pt x="0" y="2721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377772" cy="2778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58"/>
                </a:lnSpc>
              </a:pP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Ce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plan marketing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présente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une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stratégie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complète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pour le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lancement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d'un appareil intelligent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permettant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aux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consommateurs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de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surveiller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et de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gérer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la consommation d'énergie de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leurs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appareils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</a:t>
              </a:r>
              <a:r>
                <a:rPr lang="en-US" sz="2899" dirty="0" err="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électroménagers</a:t>
              </a: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144661"/>
            <a:ext cx="7660155" cy="2958251"/>
          </a:xfrm>
          <a:custGeom>
            <a:avLst/>
            <a:gdLst/>
            <a:ahLst/>
            <a:cxnLst/>
            <a:rect l="l" t="t" r="r" b="b"/>
            <a:pathLst>
              <a:path w="7660155" h="2958251">
                <a:moveTo>
                  <a:pt x="0" y="0"/>
                </a:moveTo>
                <a:lnTo>
                  <a:pt x="7660155" y="0"/>
                </a:lnTo>
                <a:lnTo>
                  <a:pt x="7660155" y="2958251"/>
                </a:lnTo>
                <a:lnTo>
                  <a:pt x="0" y="2958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6821" y="3038151"/>
            <a:ext cx="14803146" cy="6642912"/>
            <a:chOff x="0" y="0"/>
            <a:chExt cx="19737528" cy="88572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37578" cy="8857234"/>
            </a:xfrm>
            <a:custGeom>
              <a:avLst/>
              <a:gdLst/>
              <a:ahLst/>
              <a:cxnLst/>
              <a:rect l="l" t="t" r="r" b="b"/>
              <a:pathLst>
                <a:path w="19737578" h="8857234">
                  <a:moveTo>
                    <a:pt x="0" y="0"/>
                  </a:moveTo>
                  <a:lnTo>
                    <a:pt x="19737578" y="0"/>
                  </a:lnTo>
                  <a:lnTo>
                    <a:pt x="19737578" y="8857234"/>
                  </a:lnTo>
                  <a:lnTo>
                    <a:pt x="0" y="8857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" r="-1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1143000"/>
            <a:ext cx="6298147" cy="774367"/>
            <a:chOff x="0" y="0"/>
            <a:chExt cx="8397529" cy="10324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97529" cy="1032489"/>
            </a:xfrm>
            <a:custGeom>
              <a:avLst/>
              <a:gdLst/>
              <a:ahLst/>
              <a:cxnLst/>
              <a:rect l="l" t="t" r="r" b="b"/>
              <a:pathLst>
                <a:path w="8397529" h="1032489">
                  <a:moveTo>
                    <a:pt x="0" y="0"/>
                  </a:moveTo>
                  <a:lnTo>
                    <a:pt x="8397529" y="0"/>
                  </a:lnTo>
                  <a:lnTo>
                    <a:pt x="8397529" y="1032489"/>
                  </a:lnTo>
                  <a:lnTo>
                    <a:pt x="0" y="1032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725"/>
              <a:ext cx="8397529" cy="9467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08"/>
                </a:lnSpc>
              </a:pPr>
              <a:r>
                <a:rPr lang="en-US" sz="5867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ANALYSE SWOT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0500"/>
            <a:ext cx="15010982" cy="2212467"/>
          </a:xfrm>
          <a:custGeom>
            <a:avLst/>
            <a:gdLst/>
            <a:ahLst/>
            <a:cxnLst/>
            <a:rect l="l" t="t" r="r" b="b"/>
            <a:pathLst>
              <a:path w="15010982" h="2212467">
                <a:moveTo>
                  <a:pt x="0" y="0"/>
                </a:moveTo>
                <a:lnTo>
                  <a:pt x="15010982" y="0"/>
                </a:lnTo>
                <a:lnTo>
                  <a:pt x="15010982" y="2212467"/>
                </a:lnTo>
                <a:lnTo>
                  <a:pt x="0" y="22124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50950" y="2347706"/>
            <a:ext cx="11926632" cy="7707586"/>
            <a:chOff x="0" y="0"/>
            <a:chExt cx="15902176" cy="10276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2178" cy="10276840"/>
            </a:xfrm>
            <a:custGeom>
              <a:avLst/>
              <a:gdLst/>
              <a:ahLst/>
              <a:cxnLst/>
              <a:rect l="l" t="t" r="r" b="b"/>
              <a:pathLst>
                <a:path w="15902178" h="10276840">
                  <a:moveTo>
                    <a:pt x="0" y="0"/>
                  </a:moveTo>
                  <a:lnTo>
                    <a:pt x="15902178" y="0"/>
                  </a:lnTo>
                  <a:lnTo>
                    <a:pt x="15902178" y="10276840"/>
                  </a:lnTo>
                  <a:lnTo>
                    <a:pt x="0" y="10276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r="-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459777" y="397509"/>
            <a:ext cx="14440568" cy="920116"/>
            <a:chOff x="0" y="0"/>
            <a:chExt cx="19254091" cy="12268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54091" cy="1226821"/>
            </a:xfrm>
            <a:custGeom>
              <a:avLst/>
              <a:gdLst/>
              <a:ahLst/>
              <a:cxnLst/>
              <a:rect l="l" t="t" r="r" b="b"/>
              <a:pathLst>
                <a:path w="19254091" h="1226821">
                  <a:moveTo>
                    <a:pt x="0" y="0"/>
                  </a:moveTo>
                  <a:lnTo>
                    <a:pt x="19254091" y="0"/>
                  </a:lnTo>
                  <a:lnTo>
                    <a:pt x="19254091" y="1226821"/>
                  </a:lnTo>
                  <a:lnTo>
                    <a:pt x="0" y="12268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9254091" cy="13601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58"/>
                </a:lnSpc>
              </a:pPr>
              <a:r>
                <a:rPr lang="en-US" sz="539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SYNTHÈSE DES CINQ FORCES DE PORTER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87256"/>
            <a:ext cx="18013929" cy="1455159"/>
          </a:xfrm>
          <a:custGeom>
            <a:avLst/>
            <a:gdLst/>
            <a:ahLst/>
            <a:cxnLst/>
            <a:rect l="l" t="t" r="r" b="b"/>
            <a:pathLst>
              <a:path w="18013929" h="1455159">
                <a:moveTo>
                  <a:pt x="0" y="0"/>
                </a:moveTo>
                <a:lnTo>
                  <a:pt x="18013929" y="0"/>
                </a:lnTo>
                <a:lnTo>
                  <a:pt x="18013929" y="1455159"/>
                </a:lnTo>
                <a:lnTo>
                  <a:pt x="0" y="145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6434" y="6307770"/>
            <a:ext cx="5269509" cy="3248870"/>
            <a:chOff x="0" y="0"/>
            <a:chExt cx="7026012" cy="43318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026021" cy="4331843"/>
            </a:xfrm>
            <a:custGeom>
              <a:avLst/>
              <a:gdLst/>
              <a:ahLst/>
              <a:cxnLst/>
              <a:rect l="l" t="t" r="r" b="b"/>
              <a:pathLst>
                <a:path w="7026021" h="4331843">
                  <a:moveTo>
                    <a:pt x="0" y="0"/>
                  </a:moveTo>
                  <a:lnTo>
                    <a:pt x="7026021" y="0"/>
                  </a:lnTo>
                  <a:lnTo>
                    <a:pt x="7026021" y="4331843"/>
                  </a:lnTo>
                  <a:lnTo>
                    <a:pt x="0" y="4331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074168" y="6366099"/>
            <a:ext cx="5073953" cy="3134193"/>
            <a:chOff x="0" y="0"/>
            <a:chExt cx="6765271" cy="4178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5290" cy="4178935"/>
            </a:xfrm>
            <a:custGeom>
              <a:avLst/>
              <a:gdLst/>
              <a:ahLst/>
              <a:cxnLst/>
              <a:rect l="l" t="t" r="r" b="b"/>
              <a:pathLst>
                <a:path w="6765290" h="4178935">
                  <a:moveTo>
                    <a:pt x="0" y="0"/>
                  </a:moveTo>
                  <a:lnTo>
                    <a:pt x="6765290" y="0"/>
                  </a:lnTo>
                  <a:lnTo>
                    <a:pt x="6765290" y="4178935"/>
                  </a:lnTo>
                  <a:lnTo>
                    <a:pt x="0" y="4178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2846345" y="6401912"/>
            <a:ext cx="4967332" cy="3062566"/>
            <a:chOff x="0" y="0"/>
            <a:chExt cx="6623109" cy="40834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23050" cy="4083431"/>
            </a:xfrm>
            <a:custGeom>
              <a:avLst/>
              <a:gdLst/>
              <a:ahLst/>
              <a:cxnLst/>
              <a:rect l="l" t="t" r="r" b="b"/>
              <a:pathLst>
                <a:path w="6623050" h="4083431">
                  <a:moveTo>
                    <a:pt x="0" y="0"/>
                  </a:moveTo>
                  <a:lnTo>
                    <a:pt x="6623050" y="0"/>
                  </a:lnTo>
                  <a:lnTo>
                    <a:pt x="6623050" y="4083431"/>
                  </a:lnTo>
                  <a:lnTo>
                    <a:pt x="0" y="4083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268868" y="563634"/>
            <a:ext cx="15990432" cy="580390"/>
            <a:chOff x="0" y="0"/>
            <a:chExt cx="21320576" cy="7738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20576" cy="773853"/>
            </a:xfrm>
            <a:custGeom>
              <a:avLst/>
              <a:gdLst/>
              <a:ahLst/>
              <a:cxnLst/>
              <a:rect l="l" t="t" r="r" b="b"/>
              <a:pathLst>
                <a:path w="21320576" h="773853">
                  <a:moveTo>
                    <a:pt x="0" y="0"/>
                  </a:moveTo>
                  <a:lnTo>
                    <a:pt x="21320576" y="0"/>
                  </a:lnTo>
                  <a:lnTo>
                    <a:pt x="21320576" y="773853"/>
                  </a:lnTo>
                  <a:lnTo>
                    <a:pt x="0" y="773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320576" cy="8595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4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PRÉSENTATIONDU PROTOTYPES ET FONCTIONNALITÉS DE L'APPLICATION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15728" y="1437640"/>
            <a:ext cx="6861235" cy="408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9"/>
              </a:lnSpc>
            </a:pPr>
            <a:endParaRPr dirty="0"/>
          </a:p>
          <a:p>
            <a:pPr algn="ctr">
              <a:lnSpc>
                <a:spcPts val="5809"/>
              </a:lnSpc>
            </a:pPr>
            <a:r>
              <a:rPr lang="en-US" sz="4149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Contrôle</a:t>
            </a:r>
            <a:r>
              <a:rPr lang="en-US" sz="414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à Distance</a:t>
            </a:r>
          </a:p>
          <a:p>
            <a:pPr algn="ctr">
              <a:lnSpc>
                <a:spcPts val="5008"/>
              </a:lnSpc>
            </a:pPr>
            <a:r>
              <a:rPr lang="en-US" sz="3577" b="1" dirty="0" err="1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Allumez</a:t>
            </a: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577" b="1" dirty="0" err="1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ou</a:t>
            </a: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3577" b="1" dirty="0" err="1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éteignez</a:t>
            </a: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 les </a:t>
            </a:r>
            <a:r>
              <a:rPr lang="en-US" sz="3577" b="1" dirty="0" err="1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appareils</a:t>
            </a: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 via </a:t>
            </a:r>
            <a:r>
              <a:rPr lang="en-US" sz="3577" b="1" dirty="0" err="1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l’application</a:t>
            </a: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 mobile</a:t>
            </a:r>
          </a:p>
          <a:p>
            <a:pPr algn="ctr">
              <a:lnSpc>
                <a:spcPts val="5810"/>
              </a:lnSpc>
              <a:spcBef>
                <a:spcPct val="0"/>
              </a:spcBef>
            </a:pPr>
            <a:endParaRPr lang="en-US" sz="3577" b="1" dirty="0">
              <a:solidFill>
                <a:srgbClr val="5454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98170" y="1380490"/>
            <a:ext cx="6861235" cy="408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9"/>
              </a:lnSpc>
            </a:pPr>
            <a:endParaRPr dirty="0"/>
          </a:p>
          <a:p>
            <a:pPr algn="ctr">
              <a:lnSpc>
                <a:spcPts val="5809"/>
              </a:lnSpc>
            </a:pPr>
            <a:r>
              <a:rPr lang="en-US" sz="414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Suivi en Temps Réel</a:t>
            </a:r>
          </a:p>
          <a:p>
            <a:pPr algn="ctr">
              <a:lnSpc>
                <a:spcPts val="5008"/>
              </a:lnSpc>
            </a:pPr>
            <a:r>
              <a:rPr lang="en-US" sz="3577" b="1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rPr>
              <a:t>visualisez la consommation d’énergie de chaque appareil connecté</a:t>
            </a:r>
          </a:p>
          <a:p>
            <a:pPr algn="ctr">
              <a:lnSpc>
                <a:spcPts val="5810"/>
              </a:lnSpc>
              <a:spcBef>
                <a:spcPct val="0"/>
              </a:spcBef>
            </a:pPr>
            <a:endParaRPr lang="en-US" sz="3577" b="1" dirty="0">
              <a:solidFill>
                <a:srgbClr val="545454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6" y="-144661"/>
            <a:ext cx="10844966" cy="2002726"/>
          </a:xfrm>
          <a:custGeom>
            <a:avLst/>
            <a:gdLst/>
            <a:ahLst/>
            <a:cxnLst/>
            <a:rect l="l" t="t" r="r" b="b"/>
            <a:pathLst>
              <a:path w="10844966" h="2002726">
                <a:moveTo>
                  <a:pt x="0" y="0"/>
                </a:moveTo>
                <a:lnTo>
                  <a:pt x="10844966" y="0"/>
                </a:lnTo>
                <a:lnTo>
                  <a:pt x="10844966" y="2002726"/>
                </a:lnTo>
                <a:lnTo>
                  <a:pt x="0" y="2002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07603" y="532863"/>
            <a:ext cx="5702644" cy="9221274"/>
            <a:chOff x="0" y="0"/>
            <a:chExt cx="7603525" cy="122950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03490" cy="12294997"/>
            </a:xfrm>
            <a:custGeom>
              <a:avLst/>
              <a:gdLst/>
              <a:ahLst/>
              <a:cxnLst/>
              <a:rect l="l" t="t" r="r" b="b"/>
              <a:pathLst>
                <a:path w="7603490" h="12294997">
                  <a:moveTo>
                    <a:pt x="0" y="0"/>
                  </a:moveTo>
                  <a:lnTo>
                    <a:pt x="7603490" y="0"/>
                  </a:lnTo>
                  <a:lnTo>
                    <a:pt x="7603490" y="12294997"/>
                  </a:lnTo>
                  <a:lnTo>
                    <a:pt x="0" y="12294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309" b="-330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1285" y="1899840"/>
            <a:ext cx="701824" cy="561459"/>
            <a:chOff x="0" y="0"/>
            <a:chExt cx="935765" cy="7486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736" cy="748665"/>
            </a:xfrm>
            <a:custGeom>
              <a:avLst/>
              <a:gdLst/>
              <a:ahLst/>
              <a:cxnLst/>
              <a:rect l="l" t="t" r="r" b="b"/>
              <a:pathLst>
                <a:path w="935736" h="748665">
                  <a:moveTo>
                    <a:pt x="0" y="0"/>
                  </a:moveTo>
                  <a:lnTo>
                    <a:pt x="935736" y="0"/>
                  </a:lnTo>
                  <a:lnTo>
                    <a:pt x="935736" y="748665"/>
                  </a:lnTo>
                  <a:lnTo>
                    <a:pt x="0" y="748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3" b="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317053" y="2167192"/>
            <a:ext cx="693347" cy="614108"/>
            <a:chOff x="0" y="0"/>
            <a:chExt cx="924463" cy="8188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4433" cy="818769"/>
            </a:xfrm>
            <a:custGeom>
              <a:avLst/>
              <a:gdLst/>
              <a:ahLst/>
              <a:cxnLst/>
              <a:rect l="l" t="t" r="r" b="b"/>
              <a:pathLst>
                <a:path w="924433" h="818769">
                  <a:moveTo>
                    <a:pt x="0" y="0"/>
                  </a:moveTo>
                  <a:lnTo>
                    <a:pt x="924433" y="0"/>
                  </a:lnTo>
                  <a:lnTo>
                    <a:pt x="924433" y="818769"/>
                  </a:lnTo>
                  <a:lnTo>
                    <a:pt x="0" y="818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-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2180" y="6193536"/>
            <a:ext cx="800011" cy="698800"/>
            <a:chOff x="0" y="0"/>
            <a:chExt cx="1066681" cy="931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6673" cy="931672"/>
            </a:xfrm>
            <a:custGeom>
              <a:avLst/>
              <a:gdLst/>
              <a:ahLst/>
              <a:cxnLst/>
              <a:rect l="l" t="t" r="r" b="b"/>
              <a:pathLst>
                <a:path w="1066673" h="931672">
                  <a:moveTo>
                    <a:pt x="0" y="0"/>
                  </a:moveTo>
                  <a:lnTo>
                    <a:pt x="1066673" y="0"/>
                  </a:lnTo>
                  <a:lnTo>
                    <a:pt x="1066673" y="931672"/>
                  </a:lnTo>
                  <a:lnTo>
                    <a:pt x="0" y="93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593" r="-4593" b="-6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6477000" y="6297537"/>
            <a:ext cx="739026" cy="674763"/>
            <a:chOff x="0" y="0"/>
            <a:chExt cx="985368" cy="8996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5393" cy="899668"/>
            </a:xfrm>
            <a:custGeom>
              <a:avLst/>
              <a:gdLst/>
              <a:ahLst/>
              <a:cxnLst/>
              <a:rect l="l" t="t" r="r" b="b"/>
              <a:pathLst>
                <a:path w="985393" h="899668">
                  <a:moveTo>
                    <a:pt x="0" y="0"/>
                  </a:moveTo>
                  <a:lnTo>
                    <a:pt x="985393" y="0"/>
                  </a:lnTo>
                  <a:lnTo>
                    <a:pt x="985393" y="899668"/>
                  </a:lnTo>
                  <a:lnTo>
                    <a:pt x="0" y="899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2" b="-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725488"/>
            <a:ext cx="9282866" cy="682624"/>
            <a:chOff x="0" y="0"/>
            <a:chExt cx="12377155" cy="9101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77155" cy="910165"/>
            </a:xfrm>
            <a:custGeom>
              <a:avLst/>
              <a:gdLst/>
              <a:ahLst/>
              <a:cxnLst/>
              <a:rect l="l" t="t" r="r" b="b"/>
              <a:pathLst>
                <a:path w="12377155" h="910165">
                  <a:moveTo>
                    <a:pt x="0" y="0"/>
                  </a:moveTo>
                  <a:lnTo>
                    <a:pt x="12377155" y="0"/>
                  </a:lnTo>
                  <a:lnTo>
                    <a:pt x="12377155" y="910165"/>
                  </a:lnTo>
                  <a:lnTo>
                    <a:pt x="0" y="91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12377155" cy="853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5199"/>
                </a:lnSpc>
              </a:pPr>
              <a:r>
                <a:rPr lang="en-US" sz="4999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STRATÉGIES DE MARKETING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285" y="2320805"/>
            <a:ext cx="5318915" cy="2822695"/>
            <a:chOff x="0" y="-85725"/>
            <a:chExt cx="7091887" cy="37635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89883" cy="3677868"/>
            </a:xfrm>
            <a:custGeom>
              <a:avLst/>
              <a:gdLst/>
              <a:ahLst/>
              <a:cxnLst/>
              <a:rect l="l" t="t" r="r" b="b"/>
              <a:pathLst>
                <a:path w="6889883" h="3677868">
                  <a:moveTo>
                    <a:pt x="0" y="0"/>
                  </a:moveTo>
                  <a:lnTo>
                    <a:pt x="6889883" y="0"/>
                  </a:lnTo>
                  <a:lnTo>
                    <a:pt x="6889883" y="3677868"/>
                  </a:lnTo>
                  <a:lnTo>
                    <a:pt x="0" y="36778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202004" y="-85725"/>
              <a:ext cx="6889883" cy="37635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12"/>
                </a:lnSpc>
              </a:pPr>
              <a:r>
                <a:rPr lang="en-US" sz="3151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 de Produit:</a:t>
              </a:r>
            </a:p>
            <a:p>
              <a:pPr algn="ctr">
                <a:lnSpc>
                  <a:spcPts val="4412"/>
                </a:lnSpc>
              </a:pPr>
              <a:endParaRPr lang="en-US" sz="3151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4412"/>
                </a:lnSpc>
              </a:pPr>
              <a:r>
                <a:rPr lang="en-US" sz="3151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Un appareil compact, esthétique, avec une interface utilisateur simple.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967785" y="2356905"/>
            <a:ext cx="5614615" cy="2656174"/>
            <a:chOff x="0" y="0"/>
            <a:chExt cx="7486153" cy="354156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486153" cy="3541565"/>
            </a:xfrm>
            <a:custGeom>
              <a:avLst/>
              <a:gdLst/>
              <a:ahLst/>
              <a:cxnLst/>
              <a:rect l="l" t="t" r="r" b="b"/>
              <a:pathLst>
                <a:path w="7486153" h="3541565">
                  <a:moveTo>
                    <a:pt x="0" y="0"/>
                  </a:moveTo>
                  <a:lnTo>
                    <a:pt x="7486153" y="0"/>
                  </a:lnTo>
                  <a:lnTo>
                    <a:pt x="7486153" y="3541565"/>
                  </a:lnTo>
                  <a:lnTo>
                    <a:pt x="0" y="35415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7486153" cy="36177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70"/>
                </a:lnSpc>
              </a:pPr>
              <a:r>
                <a:rPr lang="en-US" sz="3051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 de Prix :</a:t>
              </a:r>
            </a:p>
            <a:p>
              <a:pPr algn="ctr">
                <a:lnSpc>
                  <a:spcPts val="4270"/>
                </a:lnSpc>
              </a:pPr>
              <a:endParaRPr lang="en-US" sz="3051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4270"/>
                </a:lnSpc>
              </a:pPr>
              <a:r>
                <a:rPr lang="en-US" sz="3051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Prix initial compétitif, abonnement premium pour des fonctionnalités avancées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81672" y="6433866"/>
            <a:ext cx="4876128" cy="1959586"/>
            <a:chOff x="0" y="-76200"/>
            <a:chExt cx="6501504" cy="26127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15516" cy="2536581"/>
            </a:xfrm>
            <a:custGeom>
              <a:avLst/>
              <a:gdLst/>
              <a:ahLst/>
              <a:cxnLst/>
              <a:rect l="l" t="t" r="r" b="b"/>
              <a:pathLst>
                <a:path w="6115516" h="2536581">
                  <a:moveTo>
                    <a:pt x="0" y="0"/>
                  </a:moveTo>
                  <a:lnTo>
                    <a:pt x="6115516" y="0"/>
                  </a:lnTo>
                  <a:lnTo>
                    <a:pt x="6115516" y="2536581"/>
                  </a:lnTo>
                  <a:lnTo>
                    <a:pt x="0" y="25365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385988" y="-76200"/>
              <a:ext cx="6115516" cy="26127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16"/>
                </a:lnSpc>
              </a:pPr>
              <a:r>
                <a:rPr lang="en-US" sz="2724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 de Distribution:</a:t>
              </a:r>
            </a:p>
            <a:p>
              <a:pPr algn="ctr">
                <a:lnSpc>
                  <a:spcPts val="3816"/>
                </a:lnSpc>
              </a:pPr>
              <a:endParaRPr lang="en-US" sz="2724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3816"/>
                </a:lnSpc>
              </a:pPr>
              <a:r>
                <a:rPr lang="en-US" sz="2724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Canaux en ligne, partenariats, distribution physique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48473" y="6258435"/>
            <a:ext cx="4736274" cy="3119596"/>
            <a:chOff x="-377383" y="-66675"/>
            <a:chExt cx="6315032" cy="41594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937649" cy="4092787"/>
            </a:xfrm>
            <a:custGeom>
              <a:avLst/>
              <a:gdLst/>
              <a:ahLst/>
              <a:cxnLst/>
              <a:rect l="l" t="t" r="r" b="b"/>
              <a:pathLst>
                <a:path w="5937649" h="4092787">
                  <a:moveTo>
                    <a:pt x="0" y="0"/>
                  </a:moveTo>
                  <a:lnTo>
                    <a:pt x="5937649" y="0"/>
                  </a:lnTo>
                  <a:lnTo>
                    <a:pt x="5937649" y="4092787"/>
                  </a:lnTo>
                  <a:lnTo>
                    <a:pt x="0" y="4092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-377383" y="-66675"/>
              <a:ext cx="5937649" cy="41594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58"/>
                </a:lnSpc>
              </a:pPr>
              <a:r>
                <a:rPr lang="en-US" sz="2899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 de Communication :</a:t>
              </a:r>
            </a:p>
            <a:p>
              <a:pPr algn="ctr">
                <a:lnSpc>
                  <a:spcPts val="4058"/>
                </a:lnSpc>
              </a:pPr>
              <a:endParaRPr lang="en-US" sz="2899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4058"/>
                </a:lnSpc>
              </a:pPr>
              <a:r>
                <a:rPr lang="en-US" sz="2899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Publicité digitale, relations publiques, marketing d'influence, emailing.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54969" y="2254469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30082" y="485873"/>
            <a:ext cx="13721805" cy="9801128"/>
          </a:xfrm>
          <a:custGeom>
            <a:avLst/>
            <a:gdLst/>
            <a:ahLst/>
            <a:cxnLst/>
            <a:rect l="l" t="t" r="r" b="b"/>
            <a:pathLst>
              <a:path w="13721805" h="9985553">
                <a:moveTo>
                  <a:pt x="0" y="0"/>
                </a:moveTo>
                <a:lnTo>
                  <a:pt x="13721805" y="0"/>
                </a:lnTo>
                <a:lnTo>
                  <a:pt x="13721805" y="9985553"/>
                </a:lnTo>
                <a:lnTo>
                  <a:pt x="0" y="9985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52" b="-52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-87822"/>
            <a:ext cx="6254969" cy="82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8" b="1" u="sng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Objectif</a:t>
            </a:r>
            <a:r>
              <a:rPr lang="en-US" sz="4698" b="1" u="sng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Marketing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7531" y="923925"/>
            <a:ext cx="2147469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4D4D4D"/>
                </a:solidFill>
                <a:latin typeface="Arimo Bold"/>
                <a:ea typeface="Arimo Bold"/>
                <a:cs typeface="Arimo Bold"/>
                <a:sym typeface="Arimo Bold"/>
              </a:rPr>
              <a:t>D’ici 2 </a:t>
            </a:r>
            <a:r>
              <a:rPr lang="en-US" sz="2400" b="1" dirty="0" smtClean="0">
                <a:solidFill>
                  <a:srgbClr val="4D4D4D"/>
                </a:solidFill>
                <a:latin typeface="Arimo Bold"/>
                <a:ea typeface="Arimo Bold"/>
                <a:cs typeface="Arimo Bold"/>
                <a:sym typeface="Arimo Bold"/>
              </a:rPr>
              <a:t>ans </a:t>
            </a:r>
            <a:endParaRPr lang="en-US" sz="2400" b="1" dirty="0">
              <a:solidFill>
                <a:srgbClr val="4D4D4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69152" y="3317270"/>
            <a:ext cx="496585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33A3D"/>
                </a:solidFill>
                <a:latin typeface="Arimo Bold"/>
                <a:ea typeface="Arimo Bold"/>
                <a:cs typeface="Arimo Bold"/>
                <a:sym typeface="Arimo Bold"/>
              </a:rPr>
              <a:t>Dans la  première année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35716"/>
            <a:ext cx="3733800" cy="9735709"/>
            <a:chOff x="0" y="0"/>
            <a:chExt cx="9644409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44380" cy="13716000"/>
            </a:xfrm>
            <a:custGeom>
              <a:avLst/>
              <a:gdLst/>
              <a:ahLst/>
              <a:cxnLst/>
              <a:rect l="l" t="t" r="r" b="b"/>
              <a:pathLst>
                <a:path w="9644380" h="13716000">
                  <a:moveTo>
                    <a:pt x="0" y="0"/>
                  </a:moveTo>
                  <a:lnTo>
                    <a:pt x="9644380" y="0"/>
                  </a:lnTo>
                  <a:lnTo>
                    <a:pt x="96443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6415" r="-7641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233307" cy="10287000"/>
            <a:chOff x="0" y="0"/>
            <a:chExt cx="9644409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44380" cy="13716000"/>
            </a:xfrm>
            <a:custGeom>
              <a:avLst/>
              <a:gdLst/>
              <a:ahLst/>
              <a:cxnLst/>
              <a:rect l="l" t="t" r="r" b="b"/>
              <a:pathLst>
                <a:path w="9644380" h="13716000">
                  <a:moveTo>
                    <a:pt x="0" y="0"/>
                  </a:moveTo>
                  <a:lnTo>
                    <a:pt x="9644380" y="0"/>
                  </a:lnTo>
                  <a:lnTo>
                    <a:pt x="964438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6415" r="-7641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87883" y="278337"/>
            <a:ext cx="6566735" cy="9856263"/>
            <a:chOff x="0" y="0"/>
            <a:chExt cx="7932471" cy="119061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32420" cy="11906123"/>
            </a:xfrm>
            <a:custGeom>
              <a:avLst/>
              <a:gdLst/>
              <a:ahLst/>
              <a:cxnLst/>
              <a:rect l="l" t="t" r="r" b="b"/>
              <a:pathLst>
                <a:path w="7932420" h="11906123">
                  <a:moveTo>
                    <a:pt x="0" y="0"/>
                  </a:moveTo>
                  <a:lnTo>
                    <a:pt x="7932420" y="0"/>
                  </a:lnTo>
                  <a:lnTo>
                    <a:pt x="7932420" y="11906123"/>
                  </a:lnTo>
                  <a:lnTo>
                    <a:pt x="0" y="11906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047" r="-2504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811739" y="923925"/>
            <a:ext cx="8001167" cy="953361"/>
            <a:chOff x="0" y="0"/>
            <a:chExt cx="10668223" cy="12711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68222" cy="1271148"/>
            </a:xfrm>
            <a:custGeom>
              <a:avLst/>
              <a:gdLst/>
              <a:ahLst/>
              <a:cxnLst/>
              <a:rect l="l" t="t" r="r" b="b"/>
              <a:pathLst>
                <a:path w="10668222" h="1271148">
                  <a:moveTo>
                    <a:pt x="0" y="0"/>
                  </a:moveTo>
                  <a:lnTo>
                    <a:pt x="10668222" y="0"/>
                  </a:lnTo>
                  <a:lnTo>
                    <a:pt x="10668222" y="1271148"/>
                  </a:lnTo>
                  <a:lnTo>
                    <a:pt x="0" y="1271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10668223" cy="14140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827"/>
                </a:lnSpc>
              </a:pPr>
              <a:r>
                <a:rPr lang="en-US" sz="5591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Stratégie</a:t>
              </a:r>
              <a:r>
                <a:rPr lang="en-US" sz="5591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591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</a:t>
              </a:r>
              <a:r>
                <a:rPr lang="en-US" sz="5591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5591" b="1" u="sng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Promotion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07093" y="2502068"/>
            <a:ext cx="4037708" cy="2948305"/>
            <a:chOff x="0" y="0"/>
            <a:chExt cx="5383611" cy="39310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3611" cy="3931073"/>
            </a:xfrm>
            <a:custGeom>
              <a:avLst/>
              <a:gdLst/>
              <a:ahLst/>
              <a:cxnLst/>
              <a:rect l="l" t="t" r="r" b="b"/>
              <a:pathLst>
                <a:path w="5383611" h="3931073">
                  <a:moveTo>
                    <a:pt x="0" y="0"/>
                  </a:moveTo>
                  <a:lnTo>
                    <a:pt x="5383611" y="0"/>
                  </a:lnTo>
                  <a:lnTo>
                    <a:pt x="5383611" y="3931073"/>
                  </a:lnTo>
                  <a:lnTo>
                    <a:pt x="0" y="3931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5383611" cy="40072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19"/>
                </a:lnSpc>
              </a:pPr>
              <a:r>
                <a:rPr lang="en-US" sz="2799" b="1" u="sng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Offre de Lancement:</a:t>
              </a:r>
            </a:p>
            <a:p>
              <a:pPr algn="l">
                <a:lnSpc>
                  <a:spcPts val="3919"/>
                </a:lnSpc>
              </a:pPr>
              <a:endParaRPr lang="en-US" sz="2799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Remises spéciales ou un essai gratuit de l'abonnement premium.</a:t>
              </a:r>
            </a:p>
            <a:p>
              <a:pPr algn="l">
                <a:lnSpc>
                  <a:spcPts val="3919"/>
                </a:lnSpc>
              </a:pPr>
              <a:endPara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05418" y="3591279"/>
            <a:ext cx="5007488" cy="3060065"/>
            <a:chOff x="0" y="0"/>
            <a:chExt cx="6676651" cy="40800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76651" cy="4080087"/>
            </a:xfrm>
            <a:custGeom>
              <a:avLst/>
              <a:gdLst/>
              <a:ahLst/>
              <a:cxnLst/>
              <a:rect l="l" t="t" r="r" b="b"/>
              <a:pathLst>
                <a:path w="6676651" h="4080087">
                  <a:moveTo>
                    <a:pt x="0" y="0"/>
                  </a:moveTo>
                  <a:lnTo>
                    <a:pt x="6676651" y="0"/>
                  </a:lnTo>
                  <a:lnTo>
                    <a:pt x="6676651" y="4080087"/>
                  </a:lnTo>
                  <a:lnTo>
                    <a:pt x="0" y="408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6676651" cy="41467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58"/>
                </a:lnSpc>
              </a:pPr>
              <a:r>
                <a:rPr lang="en-US" sz="2899" b="1" u="sng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Offre de Lancement :</a:t>
              </a:r>
            </a:p>
            <a:p>
              <a:pPr algn="l">
                <a:lnSpc>
                  <a:spcPts val="4058"/>
                </a:lnSpc>
              </a:pPr>
              <a:endParaRPr lang="en-US" sz="2899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4058"/>
                </a:lnSpc>
              </a:pPr>
              <a:r>
                <a:rPr lang="en-US" sz="2899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Remises spéciales ou un essai gratuit de l'abonnement premium.</a:t>
              </a:r>
            </a:p>
            <a:p>
              <a:pPr algn="l">
                <a:lnSpc>
                  <a:spcPts val="4058"/>
                </a:lnSpc>
              </a:pPr>
              <a:endParaRPr lang="en-US" sz="28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607093" y="7260123"/>
            <a:ext cx="4646145" cy="2555255"/>
            <a:chOff x="0" y="0"/>
            <a:chExt cx="6194860" cy="34070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94860" cy="3407007"/>
            </a:xfrm>
            <a:custGeom>
              <a:avLst/>
              <a:gdLst/>
              <a:ahLst/>
              <a:cxnLst/>
              <a:rect l="l" t="t" r="r" b="b"/>
              <a:pathLst>
                <a:path w="6194860" h="3407007">
                  <a:moveTo>
                    <a:pt x="0" y="0"/>
                  </a:moveTo>
                  <a:lnTo>
                    <a:pt x="6194860" y="0"/>
                  </a:lnTo>
                  <a:lnTo>
                    <a:pt x="6194860" y="3407007"/>
                  </a:lnTo>
                  <a:lnTo>
                    <a:pt x="0" y="3407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6194860" cy="34736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58"/>
                </a:lnSpc>
              </a:pPr>
              <a:r>
                <a:rPr lang="en-US" sz="2899" b="1" u="sng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Offre de Lancement:</a:t>
              </a:r>
            </a:p>
            <a:p>
              <a:pPr algn="ctr">
                <a:lnSpc>
                  <a:spcPts val="4058"/>
                </a:lnSpc>
              </a:pPr>
              <a:endParaRPr lang="en-US" sz="2899" b="1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4058"/>
                </a:lnSpc>
              </a:pPr>
              <a:r>
                <a:rPr lang="en-US" sz="28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Remises spéciales ou un essai gratuit de l'abonnement premium.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295803"/>
            <a:chOff x="0" y="0"/>
            <a:chExt cx="24384000" cy="8394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8394446"/>
            </a:xfrm>
            <a:custGeom>
              <a:avLst/>
              <a:gdLst/>
              <a:ahLst/>
              <a:cxnLst/>
              <a:rect l="l" t="t" r="r" b="b"/>
              <a:pathLst>
                <a:path w="24384000" h="8394446">
                  <a:moveTo>
                    <a:pt x="0" y="0"/>
                  </a:moveTo>
                  <a:lnTo>
                    <a:pt x="24384000" y="0"/>
                  </a:lnTo>
                  <a:lnTo>
                    <a:pt x="24384000" y="8394446"/>
                  </a:lnTo>
                  <a:lnTo>
                    <a:pt x="0" y="8394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697" b="-3169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6400951" y="657851"/>
            <a:ext cx="5487013" cy="1320387"/>
          </a:xfrm>
          <a:custGeom>
            <a:avLst/>
            <a:gdLst/>
            <a:ahLst/>
            <a:cxnLst/>
            <a:rect l="l" t="t" r="r" b="b"/>
            <a:pathLst>
              <a:path w="5487013" h="1320387">
                <a:moveTo>
                  <a:pt x="0" y="0"/>
                </a:moveTo>
                <a:lnTo>
                  <a:pt x="5487013" y="0"/>
                </a:lnTo>
                <a:lnTo>
                  <a:pt x="5487013" y="1320387"/>
                </a:lnTo>
                <a:lnTo>
                  <a:pt x="0" y="132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249" y="5284579"/>
            <a:ext cx="4185777" cy="958566"/>
          </a:xfrm>
          <a:custGeom>
            <a:avLst/>
            <a:gdLst/>
            <a:ahLst/>
            <a:cxnLst/>
            <a:rect l="l" t="t" r="r" b="b"/>
            <a:pathLst>
              <a:path w="4185777" h="958566">
                <a:moveTo>
                  <a:pt x="0" y="0"/>
                </a:moveTo>
                <a:lnTo>
                  <a:pt x="4185778" y="0"/>
                </a:lnTo>
                <a:lnTo>
                  <a:pt x="4185778" y="958567"/>
                </a:lnTo>
                <a:lnTo>
                  <a:pt x="0" y="958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14923" y="5307675"/>
            <a:ext cx="4236514" cy="958302"/>
          </a:xfrm>
          <a:custGeom>
            <a:avLst/>
            <a:gdLst/>
            <a:ahLst/>
            <a:cxnLst/>
            <a:rect l="l" t="t" r="r" b="b"/>
            <a:pathLst>
              <a:path w="4236514" h="958302">
                <a:moveTo>
                  <a:pt x="0" y="0"/>
                </a:moveTo>
                <a:lnTo>
                  <a:pt x="4236513" y="0"/>
                </a:lnTo>
                <a:lnTo>
                  <a:pt x="4236513" y="958302"/>
                </a:lnTo>
                <a:lnTo>
                  <a:pt x="0" y="958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82805" y="5310854"/>
            <a:ext cx="4062441" cy="930322"/>
          </a:xfrm>
          <a:custGeom>
            <a:avLst/>
            <a:gdLst/>
            <a:ahLst/>
            <a:cxnLst/>
            <a:rect l="l" t="t" r="r" b="b"/>
            <a:pathLst>
              <a:path w="4062441" h="930322">
                <a:moveTo>
                  <a:pt x="0" y="0"/>
                </a:moveTo>
                <a:lnTo>
                  <a:pt x="4062441" y="0"/>
                </a:lnTo>
                <a:lnTo>
                  <a:pt x="4062441" y="930321"/>
                </a:lnTo>
                <a:lnTo>
                  <a:pt x="0" y="930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35126" y="6743478"/>
            <a:ext cx="4500474" cy="2545715"/>
            <a:chOff x="0" y="0"/>
            <a:chExt cx="6000632" cy="33942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00632" cy="3394287"/>
            </a:xfrm>
            <a:custGeom>
              <a:avLst/>
              <a:gdLst/>
              <a:ahLst/>
              <a:cxnLst/>
              <a:rect l="l" t="t" r="r" b="b"/>
              <a:pathLst>
                <a:path w="6000632" h="3394287">
                  <a:moveTo>
                    <a:pt x="0" y="0"/>
                  </a:moveTo>
                  <a:lnTo>
                    <a:pt x="6000632" y="0"/>
                  </a:lnTo>
                  <a:lnTo>
                    <a:pt x="6000632" y="3394287"/>
                  </a:lnTo>
                  <a:lnTo>
                    <a:pt x="0" y="33942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6000632" cy="346096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58"/>
                </a:lnSpc>
              </a:pPr>
              <a:r>
                <a:rPr lang="en-US" sz="2899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Finaliser</a:t>
              </a:r>
              <a:r>
                <a:rPr lang="en-US" sz="2899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la production, tester la version </a:t>
              </a:r>
              <a:r>
                <a:rPr lang="en-US" sz="2899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bêta</a:t>
              </a:r>
              <a:r>
                <a:rPr lang="en-US" sz="2899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lancer une </a:t>
              </a:r>
              <a:r>
                <a:rPr lang="en-US" sz="2899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campagne</a:t>
              </a:r>
              <a:r>
                <a:rPr lang="en-US" sz="2899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de </a:t>
              </a:r>
              <a:r>
                <a:rPr lang="en-US" sz="2899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précommande</a:t>
              </a:r>
              <a:r>
                <a:rPr lang="en-US" sz="2899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.</a:t>
              </a:r>
            </a:p>
            <a:p>
              <a:pPr algn="ctr">
                <a:lnSpc>
                  <a:spcPts val="4058"/>
                </a:lnSpc>
              </a:pPr>
              <a:endParaRPr lang="en-US" sz="2899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40466" y="862555"/>
            <a:ext cx="4406653" cy="828889"/>
            <a:chOff x="0" y="0"/>
            <a:chExt cx="5875537" cy="11051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75537" cy="1105185"/>
            </a:xfrm>
            <a:custGeom>
              <a:avLst/>
              <a:gdLst/>
              <a:ahLst/>
              <a:cxnLst/>
              <a:rect l="l" t="t" r="r" b="b"/>
              <a:pathLst>
                <a:path w="5875537" h="1105185">
                  <a:moveTo>
                    <a:pt x="0" y="0"/>
                  </a:moveTo>
                  <a:lnTo>
                    <a:pt x="5875537" y="0"/>
                  </a:lnTo>
                  <a:lnTo>
                    <a:pt x="5875537" y="1105185"/>
                  </a:lnTo>
                  <a:lnTo>
                    <a:pt x="0" y="1105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5875537" cy="12194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813"/>
                </a:lnSpc>
              </a:pPr>
              <a:r>
                <a:rPr lang="en-US" sz="4866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Plan d'Action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3576" y="5475957"/>
            <a:ext cx="3603575" cy="1111032"/>
            <a:chOff x="0" y="0"/>
            <a:chExt cx="4804767" cy="148137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04767" cy="1481376"/>
            </a:xfrm>
            <a:custGeom>
              <a:avLst/>
              <a:gdLst/>
              <a:ahLst/>
              <a:cxnLst/>
              <a:rect l="l" t="t" r="r" b="b"/>
              <a:pathLst>
                <a:path w="4804767" h="1481376">
                  <a:moveTo>
                    <a:pt x="0" y="0"/>
                  </a:moveTo>
                  <a:lnTo>
                    <a:pt x="4804767" y="0"/>
                  </a:lnTo>
                  <a:lnTo>
                    <a:pt x="4804767" y="1481376"/>
                  </a:lnTo>
                  <a:lnTo>
                    <a:pt x="0" y="148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4804767" cy="15671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3"/>
                </a:lnSpc>
              </a:pPr>
              <a:r>
                <a:rPr lang="en-US" sz="3165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Mois 1 à 3</a:t>
              </a:r>
            </a:p>
            <a:p>
              <a:pPr algn="ctr">
                <a:lnSpc>
                  <a:spcPts val="4433"/>
                </a:lnSpc>
              </a:pPr>
              <a:endParaRPr lang="en-US" sz="316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31392" y="5460286"/>
            <a:ext cx="3603575" cy="1126703"/>
            <a:chOff x="0" y="0"/>
            <a:chExt cx="4804767" cy="15022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04767" cy="1502271"/>
            </a:xfrm>
            <a:custGeom>
              <a:avLst/>
              <a:gdLst/>
              <a:ahLst/>
              <a:cxnLst/>
              <a:rect l="l" t="t" r="r" b="b"/>
              <a:pathLst>
                <a:path w="4804767" h="1502271">
                  <a:moveTo>
                    <a:pt x="0" y="0"/>
                  </a:moveTo>
                  <a:lnTo>
                    <a:pt x="4804767" y="0"/>
                  </a:lnTo>
                  <a:lnTo>
                    <a:pt x="4804767" y="1502271"/>
                  </a:lnTo>
                  <a:lnTo>
                    <a:pt x="0" y="15022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4804767" cy="15879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573"/>
                </a:lnSpc>
              </a:pPr>
              <a:r>
                <a:rPr lang="en-US" sz="3265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Mois 3 à 6</a:t>
              </a:r>
            </a:p>
            <a:p>
              <a:pPr algn="ctr">
                <a:lnSpc>
                  <a:spcPts val="4573"/>
                </a:lnSpc>
              </a:pPr>
              <a:endParaRPr lang="en-US" sz="326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76765" y="5460286"/>
            <a:ext cx="3603575" cy="548637"/>
            <a:chOff x="0" y="0"/>
            <a:chExt cx="4804767" cy="7315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04767" cy="731516"/>
            </a:xfrm>
            <a:custGeom>
              <a:avLst/>
              <a:gdLst/>
              <a:ahLst/>
              <a:cxnLst/>
              <a:rect l="l" t="t" r="r" b="b"/>
              <a:pathLst>
                <a:path w="4804767" h="731516">
                  <a:moveTo>
                    <a:pt x="0" y="0"/>
                  </a:moveTo>
                  <a:lnTo>
                    <a:pt x="4804767" y="0"/>
                  </a:lnTo>
                  <a:lnTo>
                    <a:pt x="4804767" y="731516"/>
                  </a:lnTo>
                  <a:lnTo>
                    <a:pt x="0" y="7315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4804767" cy="8172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3"/>
                </a:lnSpc>
              </a:pPr>
              <a:r>
                <a:rPr lang="en-US" sz="3165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Mois 6 a 12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83275" y="6588368"/>
            <a:ext cx="4500474" cy="2545568"/>
            <a:chOff x="0" y="0"/>
            <a:chExt cx="6000632" cy="33940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00632" cy="3394091"/>
            </a:xfrm>
            <a:custGeom>
              <a:avLst/>
              <a:gdLst/>
              <a:ahLst/>
              <a:cxnLst/>
              <a:rect l="l" t="t" r="r" b="b"/>
              <a:pathLst>
                <a:path w="6000632" h="3394091">
                  <a:moveTo>
                    <a:pt x="0" y="0"/>
                  </a:moveTo>
                  <a:lnTo>
                    <a:pt x="6000632" y="0"/>
                  </a:lnTo>
                  <a:lnTo>
                    <a:pt x="6000632" y="3394091"/>
                  </a:lnTo>
                  <a:lnTo>
                    <a:pt x="0" y="33940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6000632" cy="34607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067"/>
                </a:lnSpc>
              </a:pP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Lancer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officiellement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le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produit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campagne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de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publicité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en ligne et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dans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les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médias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905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spécialisés</a:t>
              </a:r>
              <a:r>
                <a:rPr lang="en-US" sz="2905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.</a:t>
              </a:r>
            </a:p>
            <a:p>
              <a:pPr algn="ctr">
                <a:lnSpc>
                  <a:spcPts val="4067"/>
                </a:lnSpc>
              </a:pPr>
              <a:endParaRPr lang="en-US" sz="2905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47711" y="6588368"/>
            <a:ext cx="3730434" cy="3509193"/>
            <a:chOff x="0" y="0"/>
            <a:chExt cx="4973912" cy="467892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73912" cy="4678924"/>
            </a:xfrm>
            <a:custGeom>
              <a:avLst/>
              <a:gdLst/>
              <a:ahLst/>
              <a:cxnLst/>
              <a:rect l="l" t="t" r="r" b="b"/>
              <a:pathLst>
                <a:path w="4973912" h="4678924">
                  <a:moveTo>
                    <a:pt x="0" y="0"/>
                  </a:moveTo>
                  <a:lnTo>
                    <a:pt x="4973912" y="0"/>
                  </a:lnTo>
                  <a:lnTo>
                    <a:pt x="4973912" y="4678924"/>
                  </a:lnTo>
                  <a:lnTo>
                    <a:pt x="0" y="46789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66675"/>
              <a:ext cx="4973912" cy="4745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79"/>
                </a:lnSpc>
              </a:pP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Élargir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les partenariats de distribution,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mettre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en place des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offres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groupées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intensifier la communication.</a:t>
              </a:r>
            </a:p>
            <a:p>
              <a:pPr algn="ctr">
                <a:lnSpc>
                  <a:spcPts val="3979"/>
                </a:lnSpc>
              </a:pPr>
              <a:endParaRPr lang="en-US" sz="284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4119317" y="5253730"/>
            <a:ext cx="4062441" cy="930322"/>
          </a:xfrm>
          <a:custGeom>
            <a:avLst/>
            <a:gdLst/>
            <a:ahLst/>
            <a:cxnLst/>
            <a:rect l="l" t="t" r="r" b="b"/>
            <a:pathLst>
              <a:path w="4062441" h="930322">
                <a:moveTo>
                  <a:pt x="0" y="0"/>
                </a:moveTo>
                <a:lnTo>
                  <a:pt x="4062441" y="0"/>
                </a:lnTo>
                <a:lnTo>
                  <a:pt x="4062441" y="930321"/>
                </a:lnTo>
                <a:lnTo>
                  <a:pt x="0" y="930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4470890" y="5415870"/>
            <a:ext cx="3603575" cy="1111032"/>
            <a:chOff x="0" y="0"/>
            <a:chExt cx="4804767" cy="148137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04767" cy="1481376"/>
            </a:xfrm>
            <a:custGeom>
              <a:avLst/>
              <a:gdLst/>
              <a:ahLst/>
              <a:cxnLst/>
              <a:rect l="l" t="t" r="r" b="b"/>
              <a:pathLst>
                <a:path w="4804767" h="1481376">
                  <a:moveTo>
                    <a:pt x="0" y="0"/>
                  </a:moveTo>
                  <a:lnTo>
                    <a:pt x="4804767" y="0"/>
                  </a:lnTo>
                  <a:lnTo>
                    <a:pt x="4804767" y="1481376"/>
                  </a:lnTo>
                  <a:lnTo>
                    <a:pt x="0" y="1481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4804767" cy="15671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433"/>
                </a:lnSpc>
              </a:pPr>
              <a:r>
                <a:rPr lang="en-US" sz="3165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Mois 12 et au-delà</a:t>
              </a:r>
            </a:p>
            <a:p>
              <a:pPr algn="ctr">
                <a:lnSpc>
                  <a:spcPts val="4433"/>
                </a:lnSpc>
              </a:pPr>
              <a:endParaRPr lang="en-US" sz="316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25820" y="6539364"/>
            <a:ext cx="3730434" cy="3004368"/>
            <a:chOff x="0" y="0"/>
            <a:chExt cx="4973912" cy="400582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973912" cy="4005824"/>
            </a:xfrm>
            <a:custGeom>
              <a:avLst/>
              <a:gdLst/>
              <a:ahLst/>
              <a:cxnLst/>
              <a:rect l="l" t="t" r="r" b="b"/>
              <a:pathLst>
                <a:path w="4973912" h="4005824">
                  <a:moveTo>
                    <a:pt x="0" y="0"/>
                  </a:moveTo>
                  <a:lnTo>
                    <a:pt x="4973912" y="0"/>
                  </a:lnTo>
                  <a:lnTo>
                    <a:pt x="4973912" y="4005824"/>
                  </a:lnTo>
                  <a:lnTo>
                    <a:pt x="0" y="4005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4973912" cy="40724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79"/>
                </a:lnSpc>
              </a:pP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Optimisation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du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produit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lancement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de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nouvelles</a:t>
              </a:r>
              <a:r>
                <a:rPr lang="en-US" sz="2842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fonctionnalités, expansion </a:t>
              </a:r>
              <a:r>
                <a:rPr lang="en-US" sz="2842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géographique</a:t>
              </a:r>
              <a:endParaRPr lang="en-US" sz="2842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81991" y="4481900"/>
            <a:ext cx="5468147" cy="5468147"/>
          </a:xfrm>
          <a:custGeom>
            <a:avLst/>
            <a:gdLst/>
            <a:ahLst/>
            <a:cxnLst/>
            <a:rect l="l" t="t" r="r" b="b"/>
            <a:pathLst>
              <a:path w="5468147" h="5468147">
                <a:moveTo>
                  <a:pt x="0" y="0"/>
                </a:moveTo>
                <a:lnTo>
                  <a:pt x="5468147" y="0"/>
                </a:lnTo>
                <a:lnTo>
                  <a:pt x="5468147" y="5468147"/>
                </a:lnTo>
                <a:lnTo>
                  <a:pt x="0" y="5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79905" y="565182"/>
            <a:ext cx="5468147" cy="5468147"/>
          </a:xfrm>
          <a:custGeom>
            <a:avLst/>
            <a:gdLst/>
            <a:ahLst/>
            <a:cxnLst/>
            <a:rect l="l" t="t" r="r" b="b"/>
            <a:pathLst>
              <a:path w="5468147" h="5468147">
                <a:moveTo>
                  <a:pt x="0" y="0"/>
                </a:moveTo>
                <a:lnTo>
                  <a:pt x="5468147" y="0"/>
                </a:lnTo>
                <a:lnTo>
                  <a:pt x="5468147" y="5468147"/>
                </a:lnTo>
                <a:lnTo>
                  <a:pt x="0" y="5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23936" y="2644012"/>
            <a:ext cx="4580084" cy="877849"/>
          </a:xfrm>
          <a:custGeom>
            <a:avLst/>
            <a:gdLst/>
            <a:ahLst/>
            <a:cxnLst/>
            <a:rect l="l" t="t" r="r" b="b"/>
            <a:pathLst>
              <a:path w="4580084" h="877849">
                <a:moveTo>
                  <a:pt x="0" y="0"/>
                </a:moveTo>
                <a:lnTo>
                  <a:pt x="4580084" y="0"/>
                </a:lnTo>
                <a:lnTo>
                  <a:pt x="4580084" y="877849"/>
                </a:lnTo>
                <a:lnTo>
                  <a:pt x="0" y="877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" r="-1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23936" y="3295924"/>
            <a:ext cx="4580084" cy="877849"/>
          </a:xfrm>
          <a:custGeom>
            <a:avLst/>
            <a:gdLst/>
            <a:ahLst/>
            <a:cxnLst/>
            <a:rect l="l" t="t" r="r" b="b"/>
            <a:pathLst>
              <a:path w="4580084" h="877849">
                <a:moveTo>
                  <a:pt x="0" y="0"/>
                </a:moveTo>
                <a:lnTo>
                  <a:pt x="4580084" y="0"/>
                </a:lnTo>
                <a:lnTo>
                  <a:pt x="4580084" y="877849"/>
                </a:lnTo>
                <a:lnTo>
                  <a:pt x="0" y="877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" r="-1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26022" y="6945796"/>
            <a:ext cx="4580084" cy="877849"/>
          </a:xfrm>
          <a:custGeom>
            <a:avLst/>
            <a:gdLst/>
            <a:ahLst/>
            <a:cxnLst/>
            <a:rect l="l" t="t" r="r" b="b"/>
            <a:pathLst>
              <a:path w="4580084" h="877849">
                <a:moveTo>
                  <a:pt x="0" y="0"/>
                </a:moveTo>
                <a:lnTo>
                  <a:pt x="4580084" y="0"/>
                </a:lnTo>
                <a:lnTo>
                  <a:pt x="4580084" y="877849"/>
                </a:lnTo>
                <a:lnTo>
                  <a:pt x="0" y="877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4" r="-10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26022" y="7597709"/>
            <a:ext cx="4580084" cy="877849"/>
          </a:xfrm>
          <a:custGeom>
            <a:avLst/>
            <a:gdLst/>
            <a:ahLst/>
            <a:cxnLst/>
            <a:rect l="l" t="t" r="r" b="b"/>
            <a:pathLst>
              <a:path w="4580084" h="877849">
                <a:moveTo>
                  <a:pt x="0" y="0"/>
                </a:moveTo>
                <a:lnTo>
                  <a:pt x="4580084" y="0"/>
                </a:lnTo>
                <a:lnTo>
                  <a:pt x="4580084" y="877849"/>
                </a:lnTo>
                <a:lnTo>
                  <a:pt x="0" y="877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4" r="-10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16065" y="2300686"/>
            <a:ext cx="1766015" cy="1777583"/>
          </a:xfrm>
          <a:custGeom>
            <a:avLst/>
            <a:gdLst/>
            <a:ahLst/>
            <a:cxnLst/>
            <a:rect l="l" t="t" r="r" b="b"/>
            <a:pathLst>
              <a:path w="1766015" h="1777583">
                <a:moveTo>
                  <a:pt x="0" y="0"/>
                </a:moveTo>
                <a:lnTo>
                  <a:pt x="1766015" y="0"/>
                </a:lnTo>
                <a:lnTo>
                  <a:pt x="1766015" y="1777583"/>
                </a:lnTo>
                <a:lnTo>
                  <a:pt x="0" y="1777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58" r="-5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33400" y="-144661"/>
            <a:ext cx="9422268" cy="3230761"/>
          </a:xfrm>
          <a:custGeom>
            <a:avLst/>
            <a:gdLst/>
            <a:ahLst/>
            <a:cxnLst/>
            <a:rect l="l" t="t" r="r" b="b"/>
            <a:pathLst>
              <a:path w="9422268" h="3230761">
                <a:moveTo>
                  <a:pt x="0" y="0"/>
                </a:moveTo>
                <a:lnTo>
                  <a:pt x="9422268" y="0"/>
                </a:lnTo>
                <a:lnTo>
                  <a:pt x="9422268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06622" y="1099094"/>
            <a:ext cx="8237378" cy="1778505"/>
            <a:chOff x="0" y="0"/>
            <a:chExt cx="10983171" cy="23713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83171" cy="2371340"/>
            </a:xfrm>
            <a:custGeom>
              <a:avLst/>
              <a:gdLst/>
              <a:ahLst/>
              <a:cxnLst/>
              <a:rect l="l" t="t" r="r" b="b"/>
              <a:pathLst>
                <a:path w="10983171" h="2371340">
                  <a:moveTo>
                    <a:pt x="0" y="0"/>
                  </a:moveTo>
                  <a:lnTo>
                    <a:pt x="10983171" y="0"/>
                  </a:lnTo>
                  <a:lnTo>
                    <a:pt x="10983171" y="2371340"/>
                  </a:lnTo>
                  <a:lnTo>
                    <a:pt x="0" y="2371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33350"/>
              <a:ext cx="10983171" cy="22379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4"/>
                </a:lnSpc>
              </a:pPr>
              <a:r>
                <a:rPr lang="en-US" sz="709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CONQUÉRIR L'ESPACE DIGITAL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8175" y="5388506"/>
            <a:ext cx="7889633" cy="2380615"/>
            <a:chOff x="0" y="0"/>
            <a:chExt cx="10519511" cy="31741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519511" cy="3174153"/>
            </a:xfrm>
            <a:custGeom>
              <a:avLst/>
              <a:gdLst/>
              <a:ahLst/>
              <a:cxnLst/>
              <a:rect l="l" t="t" r="r" b="b"/>
              <a:pathLst>
                <a:path w="10519511" h="3174153">
                  <a:moveTo>
                    <a:pt x="0" y="0"/>
                  </a:moveTo>
                  <a:lnTo>
                    <a:pt x="10519511" y="0"/>
                  </a:lnTo>
                  <a:lnTo>
                    <a:pt x="10519511" y="3174153"/>
                  </a:lnTo>
                  <a:lnTo>
                    <a:pt x="0" y="31741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519511" cy="32408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59"/>
                </a:lnSpc>
              </a:pP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Détails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spécifiques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sur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les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campagnes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digitales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incluant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les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canaux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sélectionnés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, le type de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contenu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, et le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calendrier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399" dirty="0" err="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d'implémentation</a:t>
              </a:r>
              <a:r>
                <a:rPr lang="en-US" sz="3399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8239123"/>
            <a:ext cx="7879218" cy="1019177"/>
            <a:chOff x="0" y="0"/>
            <a:chExt cx="10505624" cy="13589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05624" cy="1358903"/>
            </a:xfrm>
            <a:custGeom>
              <a:avLst/>
              <a:gdLst/>
              <a:ahLst/>
              <a:cxnLst/>
              <a:rect l="l" t="t" r="r" b="b"/>
              <a:pathLst>
                <a:path w="10505624" h="1358903">
                  <a:moveTo>
                    <a:pt x="0" y="0"/>
                  </a:moveTo>
                  <a:lnTo>
                    <a:pt x="10505624" y="0"/>
                  </a:lnTo>
                  <a:lnTo>
                    <a:pt x="10505624" y="1358903"/>
                  </a:lnTo>
                  <a:lnTo>
                    <a:pt x="0" y="13589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10505624" cy="1492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398"/>
                </a:lnSpc>
              </a:pPr>
              <a:r>
                <a:rPr lang="en-US" sz="5998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18061" y="1458374"/>
            <a:ext cx="1391834" cy="411119"/>
            <a:chOff x="0" y="0"/>
            <a:chExt cx="1855779" cy="5481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855779" cy="5576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Canal 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505610" y="2503070"/>
            <a:ext cx="1391834" cy="411119"/>
            <a:chOff x="0" y="0"/>
            <a:chExt cx="1855779" cy="548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9525"/>
              <a:ext cx="1855779" cy="5386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70%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505610" y="3199002"/>
            <a:ext cx="1391834" cy="411119"/>
            <a:chOff x="0" y="0"/>
            <a:chExt cx="1855779" cy="5481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9525"/>
              <a:ext cx="1855779" cy="5386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85%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820148" y="5760159"/>
            <a:ext cx="1391834" cy="411119"/>
            <a:chOff x="0" y="0"/>
            <a:chExt cx="1855779" cy="5481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855779" cy="5576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Canal 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607696" y="6804855"/>
            <a:ext cx="1391834" cy="411119"/>
            <a:chOff x="0" y="0"/>
            <a:chExt cx="1855779" cy="54815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9525"/>
              <a:ext cx="1855779" cy="5386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70%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607696" y="7500787"/>
            <a:ext cx="1391834" cy="411119"/>
            <a:chOff x="0" y="0"/>
            <a:chExt cx="1855779" cy="54815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55779" cy="548159"/>
            </a:xfrm>
            <a:custGeom>
              <a:avLst/>
              <a:gdLst/>
              <a:ahLst/>
              <a:cxnLst/>
              <a:rect l="l" t="t" r="r" b="b"/>
              <a:pathLst>
                <a:path w="1855779" h="548159">
                  <a:moveTo>
                    <a:pt x="0" y="0"/>
                  </a:moveTo>
                  <a:lnTo>
                    <a:pt x="1855779" y="0"/>
                  </a:lnTo>
                  <a:lnTo>
                    <a:pt x="1855779" y="548159"/>
                  </a:lnTo>
                  <a:lnTo>
                    <a:pt x="0" y="54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9525"/>
              <a:ext cx="1855779" cy="5386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15"/>
                </a:lnSpc>
              </a:pPr>
              <a:r>
                <a:rPr lang="en-US" sz="277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85%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304</Words>
  <Application>Microsoft Office PowerPoint</Application>
  <PresentationFormat>Personnalisé</PresentationFormat>
  <Paragraphs>59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Open Sans</vt:lpstr>
      <vt:lpstr>Glacial Indifference</vt:lpstr>
      <vt:lpstr>Arimo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plan de marketing professionnelle et moderne jaune et noir (1).pptx</dc:title>
  <dc:creator>HP</dc:creator>
  <cp:lastModifiedBy>HP</cp:lastModifiedBy>
  <cp:revision>3</cp:revision>
  <dcterms:created xsi:type="dcterms:W3CDTF">2006-08-16T00:00:00Z</dcterms:created>
  <dcterms:modified xsi:type="dcterms:W3CDTF">2025-01-21T12:12:06Z</dcterms:modified>
  <dc:identifier>DAGc0nn-1tc</dc:identifier>
</cp:coreProperties>
</file>